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9" r:id="rId5"/>
    <p:sldId id="282" r:id="rId6"/>
    <p:sldId id="281" r:id="rId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7" d="100"/>
          <a:sy n="117" d="100"/>
        </p:scale>
        <p:origin x="-30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DE88F0-1C73-4161-B74A-CFBAAA768F1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4B66F341-FF4B-426B-8A72-797FAB550C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6BE2BF47-BBB4-4368-8AB4-0E7A22CFE3B2}"/>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CC78B166-369B-4F8F-AE18-B37BFDCAE7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66952A0-BD80-40DF-9527-62BEC8DC7CE5}"/>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20708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BF9C48-1221-4160-BADE-44D474364E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C6974B4F-00D8-460D-AC34-DBB82D3751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58CFFB1-63DF-442C-9569-9D60FFD5CCFF}"/>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5721CDCF-6457-4300-AC72-73B86F10ED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400245-D9C7-4521-8B55-F667AFF658B2}"/>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614025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00BE32D-3563-42D5-9755-0290A72C79C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2ED2984-5E69-4866-8F16-BB74E87850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C92E53D-3FF6-4663-B2E3-F065823B2BD3}"/>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1322FFAC-15E3-473E-8911-E763902815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C01791A-E3C5-43EE-B03F-4D5747C56B6B}"/>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795388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028700" y="1295400"/>
            <a:ext cx="5537200" cy="1625600"/>
          </a:xfrm>
          <a:prstGeom prst="rect">
            <a:avLst/>
          </a:prstGeo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13"/>
          <p:cNvSpPr>
            <a:spLocks noGrp="1"/>
          </p:cNvSpPr>
          <p:nvPr>
            <p:ph type="pic" sz="quarter" idx="11"/>
          </p:nvPr>
        </p:nvSpPr>
        <p:spPr>
          <a:xfrm>
            <a:off x="8509000" y="-901700"/>
            <a:ext cx="5016500" cy="4394200"/>
          </a:xfrm>
          <a:prstGeom prst="parallelogram">
            <a:avLst>
              <a:gd name="adj" fmla="val 52217"/>
            </a:avLst>
          </a:prstGeom>
        </p:spPr>
        <p:txBody>
          <a:bodyPr/>
          <a:lstStyle/>
          <a:p>
            <a:pPr lvl="0"/>
            <a:r>
              <a:rPr lang="en-US" noProof="0">
                <a:sym typeface="PT Sans"/>
              </a:rPr>
              <a:t>Click icon to add picture</a:t>
            </a:r>
            <a:endParaRPr lang="en-US" noProof="0" dirty="0">
              <a:sym typeface="PT Sans"/>
            </a:endParaRPr>
          </a:p>
        </p:txBody>
      </p:sp>
      <p:sp>
        <p:nvSpPr>
          <p:cNvPr id="15" name="Picture Placeholder 13"/>
          <p:cNvSpPr>
            <a:spLocks noGrp="1"/>
          </p:cNvSpPr>
          <p:nvPr>
            <p:ph type="pic" sz="quarter" idx="12"/>
          </p:nvPr>
        </p:nvSpPr>
        <p:spPr>
          <a:xfrm>
            <a:off x="6826250" y="3914775"/>
            <a:ext cx="4191000" cy="2870200"/>
          </a:xfrm>
          <a:prstGeom prst="parallelogram">
            <a:avLst>
              <a:gd name="adj" fmla="val 52217"/>
            </a:avLst>
          </a:prstGeom>
        </p:spPr>
        <p:txBody>
          <a:bodyPr/>
          <a:lstStyle/>
          <a:p>
            <a:pPr lvl="0"/>
            <a:r>
              <a:rPr lang="en-US" noProof="0">
                <a:sym typeface="PT Sans"/>
              </a:rPr>
              <a:t>Click icon to add picture</a:t>
            </a:r>
            <a:endParaRPr lang="en-US" noProof="0" dirty="0">
              <a:sym typeface="PT Sans"/>
            </a:endParaRPr>
          </a:p>
        </p:txBody>
      </p:sp>
      <p:sp>
        <p:nvSpPr>
          <p:cNvPr id="20" name="Picture Placeholder 19"/>
          <p:cNvSpPr>
            <a:spLocks noGrp="1"/>
          </p:cNvSpPr>
          <p:nvPr>
            <p:ph type="pic" sz="quarter" idx="13"/>
          </p:nvPr>
        </p:nvSpPr>
        <p:spPr>
          <a:xfrm>
            <a:off x="10033000" y="2781301"/>
            <a:ext cx="3695700" cy="4003675"/>
          </a:xfrm>
          <a:prstGeom prst="parallelogram">
            <a:avLst>
              <a:gd name="adj" fmla="val 54939"/>
            </a:avLst>
          </a:prstGeom>
        </p:spPr>
        <p:txBody>
          <a:bodyPr/>
          <a:lstStyle/>
          <a:p>
            <a:pPr lvl="0"/>
            <a:r>
              <a:rPr lang="en-US" noProof="0">
                <a:sym typeface="PT Sans"/>
              </a:rPr>
              <a:t>Click icon to add picture</a:t>
            </a:r>
            <a:endParaRPr lang="en-US" noProof="0" dirty="0">
              <a:sym typeface="PT Sans"/>
            </a:endParaRPr>
          </a:p>
        </p:txBody>
      </p:sp>
    </p:spTree>
    <p:extLst>
      <p:ext uri="{BB962C8B-B14F-4D97-AF65-F5344CB8AC3E}">
        <p14:creationId xmlns:p14="http://schemas.microsoft.com/office/powerpoint/2010/main" val="3201039885"/>
      </p:ext>
    </p:extLst>
  </p:cSld>
  <p:clrMapOvr>
    <a:overrideClrMapping bg1="lt1" tx1="dk1" bg2="lt2" tx2="dk2" accent1="accent1" accent2="accent2" accent3="accent3" accent4="accent4" accent5="accent5" accent6="accent6" hlink="hlink" folHlink="folHlink"/>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32AB1B-5600-493E-9FF8-47E163BCC0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AC725C8-B2F1-4382-BCF0-DD1E8D2D4A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B354FDC-FE26-41C4-AB3D-53EAFA575C55}"/>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CFDA64EB-2DF2-40AB-8617-D410B6DB91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A37C19B-4C7D-415C-9AD8-E4BBF1FB334B}"/>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785372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BCEA5D-47CF-4952-88D9-DAB48C855A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72F16CE7-C802-4439-B7CA-58D283B2CA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11522381-4A53-4E0F-96F6-4F9E0A2315FB}"/>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31A05099-F49A-451A-AE87-7D477EDD4D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4B840A6-F60E-4E75-A696-C9F4642379B1}"/>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4129519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7160D1-B4CD-4723-9356-E25FB66667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DBD8474-BD93-43EC-B49B-C86BE1BBC49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B0F8E2EA-FCEC-454E-8002-83B307DE48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283CF8A-0351-46E3-8BD2-765AC6F6E8FA}"/>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6" name="Footer Placeholder 5">
            <a:extLst>
              <a:ext uri="{FF2B5EF4-FFF2-40B4-BE49-F238E27FC236}">
                <a16:creationId xmlns:a16="http://schemas.microsoft.com/office/drawing/2014/main" xmlns="" id="{C37D67F7-BC82-4D33-A580-E9470EBC31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3E9C6E5-E554-4A9B-88D9-02E554E3EE75}"/>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515619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89BBAEC-D40B-4DEC-BF3F-51364F592A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2034CF75-4053-4124-95A8-EF9FF12B20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910F4416-508F-40E3-BE1D-03706240AE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51559983-5047-459C-B32F-7EDD3E0436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CD984D5B-02F0-4F1B-8AEA-2B3A9FC3C4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DA11D347-2FFF-4D01-B6A2-C9661FE2E3A8}"/>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8" name="Footer Placeholder 7">
            <a:extLst>
              <a:ext uri="{FF2B5EF4-FFF2-40B4-BE49-F238E27FC236}">
                <a16:creationId xmlns:a16="http://schemas.microsoft.com/office/drawing/2014/main" xmlns="" id="{81689CCF-B92D-4262-A675-6EADCDF7C59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A1C76EA2-FF05-43EE-A1D7-5AC46CF97B92}"/>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3426031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D2A30D-C6CB-49C0-824C-BA90FBBC55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A28F96B8-CA99-44B8-BAEC-CC33A31BFE0A}"/>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4" name="Footer Placeholder 3">
            <a:extLst>
              <a:ext uri="{FF2B5EF4-FFF2-40B4-BE49-F238E27FC236}">
                <a16:creationId xmlns:a16="http://schemas.microsoft.com/office/drawing/2014/main" xmlns="" id="{E4220219-8707-4ACD-91C3-C755BE28EE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42A630C-917F-4F44-B955-1415E9FE0575}"/>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045682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33BEB02-7B17-4E56-B1D9-5B6C0B223ACB}"/>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3" name="Footer Placeholder 2">
            <a:extLst>
              <a:ext uri="{FF2B5EF4-FFF2-40B4-BE49-F238E27FC236}">
                <a16:creationId xmlns:a16="http://schemas.microsoft.com/office/drawing/2014/main" xmlns="" id="{CAF07A00-6FB6-469A-9E30-033A0F51BC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D862924-9CD5-4A69-BB8A-019AFB9EBA02}"/>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868009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9A5DBB-D06D-4FBE-89ED-068DA89D5B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B998A87B-2703-4AE9-B816-738872ED8F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C5FE4364-9089-43BB-860F-075BF8359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A318368B-EF6A-43C1-B10A-F65FEDC2BAC9}"/>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6" name="Footer Placeholder 5">
            <a:extLst>
              <a:ext uri="{FF2B5EF4-FFF2-40B4-BE49-F238E27FC236}">
                <a16:creationId xmlns:a16="http://schemas.microsoft.com/office/drawing/2014/main" xmlns="" id="{2E3040BC-CBDB-454C-912A-0F00C055F3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039645D-6E61-46D6-862F-B9486F43258C}"/>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3156527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0F87C2-4793-4923-B918-1911396063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B9236227-9DCA-40D4-B048-F011BEB822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7FA0108-A7D6-4F0A-BC26-723567B30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1D2ED20-7029-4330-98E8-9322AA09621C}"/>
              </a:ext>
            </a:extLst>
          </p:cNvPr>
          <p:cNvSpPr>
            <a:spLocks noGrp="1"/>
          </p:cNvSpPr>
          <p:nvPr>
            <p:ph type="dt" sz="half" idx="10"/>
          </p:nvPr>
        </p:nvSpPr>
        <p:spPr/>
        <p:txBody>
          <a:bodyPr/>
          <a:lstStyle/>
          <a:p>
            <a:fld id="{24289EFB-8890-41B6-ABD4-503548260D60}" type="datetimeFigureOut">
              <a:rPr lang="en-US" smtClean="0"/>
              <a:t>7/7/2020</a:t>
            </a:fld>
            <a:endParaRPr lang="en-US"/>
          </a:p>
        </p:txBody>
      </p:sp>
      <p:sp>
        <p:nvSpPr>
          <p:cNvPr id="6" name="Footer Placeholder 5">
            <a:extLst>
              <a:ext uri="{FF2B5EF4-FFF2-40B4-BE49-F238E27FC236}">
                <a16:creationId xmlns:a16="http://schemas.microsoft.com/office/drawing/2014/main" xmlns="" id="{0DA58E95-5545-44F2-BBEE-FB8C16C21B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4CBAF70-DF0A-48BB-A616-1A5799D3466B}"/>
              </a:ext>
            </a:extLst>
          </p:cNvPr>
          <p:cNvSpPr>
            <a:spLocks noGrp="1"/>
          </p:cNvSpPr>
          <p:nvPr>
            <p:ph type="sldNum" sz="quarter" idx="12"/>
          </p:nvPr>
        </p:nvSpPr>
        <p:spPr/>
        <p:txBody>
          <a:bodyPr/>
          <a:lstStyle/>
          <a:p>
            <a:fld id="{C3FAC1AE-CD78-4826-85D1-308C0450FA83}" type="slidenum">
              <a:rPr lang="en-US" smtClean="0"/>
              <a:t>‹#›</a:t>
            </a:fld>
            <a:endParaRPr lang="en-US"/>
          </a:p>
        </p:txBody>
      </p:sp>
    </p:spTree>
    <p:extLst>
      <p:ext uri="{BB962C8B-B14F-4D97-AF65-F5344CB8AC3E}">
        <p14:creationId xmlns:p14="http://schemas.microsoft.com/office/powerpoint/2010/main" val="2827713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EE97B902-9780-4C56-91D6-D101B88300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D308F29-780B-4D17-80C5-A5518B91A7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B52BB6E-B1AC-4E54-A8BE-B4952DE843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289EFB-8890-41B6-ABD4-503548260D60}" type="datetimeFigureOut">
              <a:rPr lang="en-US" smtClean="0"/>
              <a:t>7/7/2020</a:t>
            </a:fld>
            <a:endParaRPr lang="en-US"/>
          </a:p>
        </p:txBody>
      </p:sp>
      <p:sp>
        <p:nvSpPr>
          <p:cNvPr id="5" name="Footer Placeholder 4">
            <a:extLst>
              <a:ext uri="{FF2B5EF4-FFF2-40B4-BE49-F238E27FC236}">
                <a16:creationId xmlns:a16="http://schemas.microsoft.com/office/drawing/2014/main" xmlns="" id="{36DAD2B7-C368-4497-8829-A90C0E4E92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92FDF353-D7CD-428C-B8E5-6C9BA48391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AC1AE-CD78-4826-85D1-308C0450FA83}" type="slidenum">
              <a:rPr lang="en-US" smtClean="0"/>
              <a:t>‹#›</a:t>
            </a:fld>
            <a:endParaRPr lang="en-US"/>
          </a:p>
        </p:txBody>
      </p:sp>
    </p:spTree>
    <p:extLst>
      <p:ext uri="{BB962C8B-B14F-4D97-AF65-F5344CB8AC3E}">
        <p14:creationId xmlns:p14="http://schemas.microsoft.com/office/powerpoint/2010/main" val="2234954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xmlns="" id="{2EFFB9F9-8462-40D4-8D5F-BF7C858274A0}"/>
              </a:ext>
            </a:extLst>
          </p:cNvPr>
          <p:cNvSpPr/>
          <p:nvPr/>
        </p:nvSpPr>
        <p:spPr>
          <a:xfrm flipV="1">
            <a:off x="1517452" y="-12027"/>
            <a:ext cx="4813697" cy="693420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8096">
              <a:defRPr/>
            </a:pPr>
            <a:endParaRPr lang="en-US" sz="1500" dirty="0">
              <a:solidFill>
                <a:prstClr val="white"/>
              </a:solidFill>
              <a:latin typeface="Calibri" panose="020F0502020204030204"/>
              <a:sym typeface="PT Sans"/>
            </a:endParaRPr>
          </a:p>
        </p:txBody>
      </p:sp>
      <p:cxnSp>
        <p:nvCxnSpPr>
          <p:cNvPr id="3" name="Straight Connector 2">
            <a:extLst>
              <a:ext uri="{FF2B5EF4-FFF2-40B4-BE49-F238E27FC236}">
                <a16:creationId xmlns:a16="http://schemas.microsoft.com/office/drawing/2014/main" xmlns="" id="{E6024DCB-327F-4273-A100-B29888D323D3}"/>
              </a:ext>
            </a:extLst>
          </p:cNvPr>
          <p:cNvCxnSpPr/>
          <p:nvPr/>
        </p:nvCxnSpPr>
        <p:spPr>
          <a:xfrm>
            <a:off x="5645349" y="6711950"/>
            <a:ext cx="1371600" cy="0"/>
          </a:xfrm>
          <a:prstGeom prst="line">
            <a:avLst/>
          </a:prstGeom>
          <a:ln>
            <a:solidFill>
              <a:srgbClr val="F88E2D"/>
            </a:solidFill>
          </a:ln>
        </p:spPr>
        <p:style>
          <a:lnRef idx="1">
            <a:schemeClr val="accent1"/>
          </a:lnRef>
          <a:fillRef idx="0">
            <a:schemeClr val="accent1"/>
          </a:fillRef>
          <a:effectRef idx="0">
            <a:schemeClr val="accent1"/>
          </a:effectRef>
          <a:fontRef idx="minor">
            <a:schemeClr val="tx1"/>
          </a:fontRef>
        </p:style>
      </p:cxnSp>
      <p:sp>
        <p:nvSpPr>
          <p:cNvPr id="4" name="Isosceles Triangle 3">
            <a:extLst>
              <a:ext uri="{FF2B5EF4-FFF2-40B4-BE49-F238E27FC236}">
                <a16:creationId xmlns:a16="http://schemas.microsoft.com/office/drawing/2014/main" xmlns="" id="{561B8731-DED6-4B71-89D2-80C13F68BD03}"/>
              </a:ext>
            </a:extLst>
          </p:cNvPr>
          <p:cNvSpPr/>
          <p:nvPr/>
        </p:nvSpPr>
        <p:spPr>
          <a:xfrm rot="5400000">
            <a:off x="4614962" y="5812732"/>
            <a:ext cx="444500" cy="279201"/>
          </a:xfrm>
          <a:prstGeom prst="triangle">
            <a:avLst/>
          </a:prstGeom>
          <a:solidFill>
            <a:schemeClr val="accent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8096">
              <a:defRPr/>
            </a:pPr>
            <a:endParaRPr lang="en-US" sz="1500" dirty="0">
              <a:solidFill>
                <a:prstClr val="white"/>
              </a:solidFill>
              <a:latin typeface="Calibri" panose="020F0502020204030204"/>
              <a:sym typeface="PT Sans"/>
            </a:endParaRPr>
          </a:p>
        </p:txBody>
      </p:sp>
      <p:sp>
        <p:nvSpPr>
          <p:cNvPr id="20" name="Title 1">
            <a:extLst>
              <a:ext uri="{FF2B5EF4-FFF2-40B4-BE49-F238E27FC236}">
                <a16:creationId xmlns:a16="http://schemas.microsoft.com/office/drawing/2014/main" xmlns="" id="{5F601826-B921-48B8-8484-A4B9B42B5B0F}"/>
              </a:ext>
            </a:extLst>
          </p:cNvPr>
          <p:cNvSpPr txBox="1">
            <a:spLocks/>
          </p:cNvSpPr>
          <p:nvPr/>
        </p:nvSpPr>
        <p:spPr>
          <a:xfrm>
            <a:off x="1476846" y="2072124"/>
            <a:ext cx="2621756" cy="1036637"/>
          </a:xfrm>
          <a:prstGeom prst="rect">
            <a:avLst/>
          </a:prstGeom>
        </p:spPr>
        <p:txBody>
          <a:bodyPr lIns="38405" tIns="19202" rIns="38405" bIns="19202"/>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768096">
              <a:defRPr/>
            </a:pPr>
            <a:r>
              <a:rPr lang="en-US" sz="2000" b="1" cap="all" spc="252" dirty="0">
                <a:solidFill>
                  <a:srgbClr val="54565A"/>
                </a:solidFill>
                <a:latin typeface="PT Sans Bold" panose="020B0703020203020204" pitchFamily="34" charset="0"/>
                <a:sym typeface="PT Sans"/>
              </a:rPr>
              <a:t>Flow Hydration</a:t>
            </a:r>
          </a:p>
          <a:p>
            <a:pPr algn="ctr" defTabSz="768096">
              <a:defRPr/>
            </a:pPr>
            <a:r>
              <a:rPr lang="en-US" sz="2000" b="1" cap="all" spc="252" dirty="0">
                <a:solidFill>
                  <a:srgbClr val="F88E2D"/>
                </a:solidFill>
                <a:latin typeface="PT Sans Bold" panose="020B0703020203020204" pitchFamily="34" charset="0"/>
                <a:sym typeface="PT Sans"/>
              </a:rPr>
              <a:t>Inventory</a:t>
            </a:r>
          </a:p>
          <a:p>
            <a:pPr algn="ctr" defTabSz="768096">
              <a:defRPr/>
            </a:pPr>
            <a:r>
              <a:rPr lang="en-US" sz="2000" b="1" cap="all" spc="252" dirty="0">
                <a:solidFill>
                  <a:srgbClr val="54565A"/>
                </a:solidFill>
                <a:latin typeface="PT Sans Bold" panose="020B0703020203020204" pitchFamily="34" charset="0"/>
                <a:sym typeface="PT Sans"/>
              </a:rPr>
              <a:t>Opportunity</a:t>
            </a:r>
          </a:p>
        </p:txBody>
      </p:sp>
      <p:sp>
        <p:nvSpPr>
          <p:cNvPr id="19" name="TextBox 18">
            <a:extLst>
              <a:ext uri="{FF2B5EF4-FFF2-40B4-BE49-F238E27FC236}">
                <a16:creationId xmlns:a16="http://schemas.microsoft.com/office/drawing/2014/main" xmlns="" id="{3097DB84-F7D2-4CF1-82AE-4A3F5DC2967F}"/>
              </a:ext>
            </a:extLst>
          </p:cNvPr>
          <p:cNvSpPr txBox="1"/>
          <p:nvPr/>
        </p:nvSpPr>
        <p:spPr>
          <a:xfrm>
            <a:off x="1599814" y="5037562"/>
            <a:ext cx="2456826" cy="707886"/>
          </a:xfrm>
          <a:prstGeom prst="rect">
            <a:avLst/>
          </a:prstGeom>
          <a:noFill/>
        </p:spPr>
        <p:txBody>
          <a:bodyPr wrap="none" rtlCol="0">
            <a:spAutoFit/>
          </a:bodyPr>
          <a:lstStyle/>
          <a:p>
            <a:r>
              <a:rPr lang="en-US" sz="2000" b="1" dirty="0"/>
              <a:t>Original and Flavored</a:t>
            </a:r>
          </a:p>
          <a:p>
            <a:r>
              <a:rPr lang="en-US" sz="2000" b="1" dirty="0"/>
              <a:t>Alkaline Springwater</a:t>
            </a:r>
          </a:p>
        </p:txBody>
      </p:sp>
      <p:grpSp>
        <p:nvGrpSpPr>
          <p:cNvPr id="23" name="Group 22">
            <a:extLst>
              <a:ext uri="{FF2B5EF4-FFF2-40B4-BE49-F238E27FC236}">
                <a16:creationId xmlns:a16="http://schemas.microsoft.com/office/drawing/2014/main" xmlns="" id="{A9D4463C-F05F-40A0-8951-79E799139A70}"/>
              </a:ext>
            </a:extLst>
          </p:cNvPr>
          <p:cNvGrpSpPr/>
          <p:nvPr/>
        </p:nvGrpSpPr>
        <p:grpSpPr>
          <a:xfrm>
            <a:off x="4597782" y="1876002"/>
            <a:ext cx="7770823" cy="3273400"/>
            <a:chOff x="249932" y="115563"/>
            <a:chExt cx="9832579" cy="4265536"/>
          </a:xfrm>
        </p:grpSpPr>
        <p:pic>
          <p:nvPicPr>
            <p:cNvPr id="25" name="Picture 24" descr="A picture containing indoor, bottle, beverage, table&#10;&#10;Description automatically generated">
              <a:extLst>
                <a:ext uri="{FF2B5EF4-FFF2-40B4-BE49-F238E27FC236}">
                  <a16:creationId xmlns:a16="http://schemas.microsoft.com/office/drawing/2014/main" xmlns="" id="{B1EBCC9A-49ED-4D19-9C7E-12E09EBDACDB}"/>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85878" t="29206" b="20484"/>
            <a:stretch/>
          </p:blipFill>
          <p:spPr>
            <a:xfrm>
              <a:off x="8483173" y="1001658"/>
              <a:ext cx="1599338" cy="3326067"/>
            </a:xfrm>
            <a:prstGeom prst="rect">
              <a:avLst/>
            </a:prstGeom>
          </p:spPr>
        </p:pic>
        <p:grpSp>
          <p:nvGrpSpPr>
            <p:cNvPr id="26" name="Group 25">
              <a:extLst>
                <a:ext uri="{FF2B5EF4-FFF2-40B4-BE49-F238E27FC236}">
                  <a16:creationId xmlns:a16="http://schemas.microsoft.com/office/drawing/2014/main" xmlns="" id="{8849DD63-06E8-4053-ADAC-982637AC5864}"/>
                </a:ext>
              </a:extLst>
            </p:cNvPr>
            <p:cNvGrpSpPr/>
            <p:nvPr/>
          </p:nvGrpSpPr>
          <p:grpSpPr>
            <a:xfrm>
              <a:off x="249932" y="115563"/>
              <a:ext cx="8431289" cy="4265536"/>
              <a:chOff x="3633839" y="-104604"/>
              <a:chExt cx="8431289" cy="4265536"/>
            </a:xfrm>
          </p:grpSpPr>
          <p:pic>
            <p:nvPicPr>
              <p:cNvPr id="27" name="Picture 26" descr="A picture containing indoor, bottle, beverage, table&#10;&#10;Description automatically generated">
                <a:extLst>
                  <a:ext uri="{FF2B5EF4-FFF2-40B4-BE49-F238E27FC236}">
                    <a16:creationId xmlns:a16="http://schemas.microsoft.com/office/drawing/2014/main" xmlns="" id="{CF2F569C-FDD5-4BF7-A640-3C5356958AA1}"/>
                  </a:ext>
                </a:extLst>
              </p:cNvPr>
              <p:cNvPicPr>
                <a:picLocks noChangeAspect="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ackgroundRemoval t="28264" b="77762" l="14238" r="62982">
                            <a14:foregroundMark x1="21524" y1="41176" x2="54104" y2="46485"/>
                            <a14:foregroundMark x1="26396" y1="28772" x2="59045" y2="29842"/>
                            <a14:foregroundMark x1="18520" y1="28514" x2="24829" y2="28721"/>
                            <a14:foregroundMark x1="14977" y1="37159" x2="14824" y2="71019"/>
                            <a14:foregroundMark x1="14824" y1="71019" x2="15662" y2="76184"/>
                            <a14:foregroundMark x1="23869" y1="30703" x2="28811" y2="30560"/>
                            <a14:foregroundMark x1="28811" y1="30560" x2="30821" y2="30560"/>
                            <a14:foregroundMark x1="26277" y1="29028" x2="30151" y2="28838"/>
                            <a14:foregroundMark x1="24288" y1="29125" x2="24648" y2="29107"/>
                            <a14:foregroundMark x1="16164" y1="77331" x2="25209" y2="75897"/>
                            <a14:foregroundMark x1="25209" y1="75897" x2="39280" y2="78049"/>
                            <a14:foregroundMark x1="39280" y1="78049" x2="52596" y2="77188"/>
                            <a14:foregroundMark x1="52596" y1="77188" x2="58124" y2="77188"/>
                            <a14:foregroundMark x1="62563" y1="33286" x2="63065" y2="50502"/>
                            <a14:foregroundMark x1="53015" y1="31133" x2="49581" y2="30273"/>
                            <a14:foregroundMark x1="26569" y1="28401" x2="54858" y2="29986"/>
                            <a14:foregroundMark x1="24121" y1="28264" x2="25018" y2="28314"/>
                            <a14:foregroundMark x1="26801" y1="29699" x2="27303" y2="33286"/>
                            <a14:foregroundMark x1="28392" y1="31133" x2="31156" y2="30846"/>
                            <a14:foregroundMark x1="27219" y1="76184" x2="26466" y2="76901"/>
                            <a14:foregroundMark x1="15075" y1="77762" x2="14489" y2="72884"/>
                            <a14:backgroundMark x1="14657" y1="31707" x2="14154" y2="34146"/>
                            <a14:backgroundMark x1="14573" y1="34433" x2="14154" y2="36155"/>
                            <a14:backgroundMark x1="14238" y1="36155" x2="14238" y2="37159"/>
                            <a14:backgroundMark x1="14992" y1="29555" x2="17253" y2="30273"/>
                            <a14:backgroundMark x1="16834" y1="30990" x2="17839" y2="31707"/>
                            <a14:backgroundMark x1="17672" y1="29268" x2="18509" y2="28551"/>
                            <a14:backgroundMark x1="24707" y1="28981" x2="25963" y2="29699"/>
                          </a14:backgroundRemoval>
                        </a14:imgEffect>
                      </a14:imgLayer>
                    </a14:imgProps>
                  </a:ext>
                  <a:ext uri="{28A0092B-C50C-407E-A947-70E740481C1C}">
                    <a14:useLocalDpi xmlns:a14="http://schemas.microsoft.com/office/drawing/2010/main" val="0"/>
                  </a:ext>
                </a:extLst>
              </a:blip>
              <a:srcRect l="14081" t="27740" r="36884" b="21490"/>
              <a:stretch/>
            </p:blipFill>
            <p:spPr>
              <a:xfrm>
                <a:off x="6511821" y="697667"/>
                <a:ext cx="5553307" cy="3356517"/>
              </a:xfrm>
              <a:prstGeom prst="rect">
                <a:avLst/>
              </a:prstGeom>
            </p:spPr>
          </p:pic>
          <p:pic>
            <p:nvPicPr>
              <p:cNvPr id="29" name="Picture 28" descr="A picture containing man, snow&#10;&#10;Description automatically generated">
                <a:extLst>
                  <a:ext uri="{FF2B5EF4-FFF2-40B4-BE49-F238E27FC236}">
                    <a16:creationId xmlns:a16="http://schemas.microsoft.com/office/drawing/2014/main" xmlns="" id="{44A4DBF9-3B1F-4101-88F1-9218D8A4ED90}"/>
                  </a:ext>
                </a:extLst>
              </p:cNvPr>
              <p:cNvPicPr>
                <a:picLocks noChangeAspect="1"/>
              </p:cNvPicPr>
              <p:nvPr/>
            </p:nvPicPr>
            <p:blipFill rotWithShape="1">
              <a:blip r:embed="rId5">
                <a:clrChange>
                  <a:clrFrom>
                    <a:srgbClr val="FEFEFE"/>
                  </a:clrFrom>
                  <a:clrTo>
                    <a:srgbClr val="FEFEFE">
                      <a:alpha val="0"/>
                    </a:srgbClr>
                  </a:clrTo>
                </a:clrChange>
                <a:extLst>
                  <a:ext uri="{BEBA8EAE-BF5A-486C-A8C5-ECC9F3942E4B}">
                    <a14:imgProps xmlns:a14="http://schemas.microsoft.com/office/drawing/2010/main">
                      <a14:imgLayer r:embed="rId6">
                        <a14:imgEffect>
                          <a14:backgroundRemoval t="15400" b="88000" l="6700" r="63500">
                            <a14:foregroundMark x1="60100" y1="33300" x2="59000" y2="84900"/>
                            <a14:foregroundMark x1="40200" y1="88000" x2="50400" y2="87300"/>
                            <a14:foregroundMark x1="50400" y1="87300" x2="59200" y2="87300"/>
                            <a14:foregroundMark x1="32600" y1="88000" x2="36700" y2="88000"/>
                            <a14:foregroundMark x1="59000" y1="34300" x2="59000" y2="38700"/>
                            <a14:foregroundMark x1="29600" y1="38800" x2="28900" y2="38600"/>
                            <a14:foregroundMark x1="62100" y1="40100" x2="62600" y2="44000"/>
                            <a14:foregroundMark x1="34900" y1="43500" x2="21500" y2="44800"/>
                            <a14:foregroundMark x1="36500" y1="47300" x2="22500" y2="45400"/>
                            <a14:foregroundMark x1="59300" y1="33800" x2="59600" y2="40400"/>
                            <a14:foregroundMark x1="58600" y1="36800" x2="59500" y2="33400"/>
                            <a14:foregroundMark x1="37200" y1="33000" x2="32900" y2="31700"/>
                            <a14:foregroundMark x1="34300" y1="32600" x2="30000" y2="30800"/>
                            <a14:foregroundMark x1="28700" y1="45200" x2="20500" y2="44800"/>
                            <a14:foregroundMark x1="21700" y1="47300" x2="31800" y2="48800"/>
                            <a14:foregroundMark x1="27500" y1="52100" x2="30000" y2="50500"/>
                            <a14:foregroundMark x1="33900" y1="53300" x2="35900" y2="56500"/>
                            <a14:foregroundMark x1="52200" y1="26500" x2="47800" y2="24900"/>
                            <a14:foregroundMark x1="56200" y1="29800" x2="56300" y2="17900"/>
                            <a14:foregroundMark x1="58700" y1="33500" x2="59500" y2="37500"/>
                            <a14:foregroundMark x1="32900" y1="30300" x2="30900" y2="24900"/>
                            <a14:foregroundMark x1="7500" y1="40900" x2="17500" y2="44000"/>
                            <a14:foregroundMark x1="10500" y1="45100" x2="19500" y2="48100"/>
                            <a14:foregroundMark x1="19500" y1="48100" x2="20100" y2="48100"/>
                            <a14:foregroundMark x1="6800" y1="59800" x2="7200" y2="59600"/>
                            <a14:foregroundMark x1="13200" y1="56700" x2="13900" y2="56300"/>
                            <a14:foregroundMark x1="6800" y1="59100" x2="7600" y2="59800"/>
                            <a14:foregroundMark x1="43200" y1="23700" x2="33000" y2="19800"/>
                            <a14:foregroundMark x1="33000" y1="19800" x2="15100" y2="30900"/>
                            <a14:foregroundMark x1="15100" y1="30900" x2="12600" y2="37900"/>
                            <a14:foregroundMark x1="9300" y1="40600" x2="11000" y2="49800"/>
                            <a14:foregroundMark x1="11000" y1="49800" x2="29800" y2="75100"/>
                            <a14:foregroundMark x1="29800" y1="75100" x2="32000" y2="75200"/>
                            <a14:foregroundMark x1="56200" y1="15400" x2="54500" y2="24400"/>
                            <a14:foregroundMark x1="54500" y1="24400" x2="45400" y2="23800"/>
                            <a14:foregroundMark x1="55100" y1="17900" x2="34900" y2="16900"/>
                            <a14:foregroundMark x1="34900" y1="16900" x2="46000" y2="20900"/>
                            <a14:foregroundMark x1="46000" y1="20900" x2="55800" y2="20600"/>
                            <a14:foregroundMark x1="55800" y1="20600" x2="55800" y2="20600"/>
                            <a14:foregroundMark x1="6700" y1="36200" x2="8600" y2="44800"/>
                            <a14:foregroundMark x1="8600" y1="44800" x2="13800" y2="50700"/>
                            <a14:foregroundMark x1="59600" y1="33400" x2="59100" y2="39600"/>
                            <a14:backgroundMark x1="63600" y1="76000" x2="62800" y2="85000"/>
                            <a14:backgroundMark x1="62800" y1="85000" x2="62700" y2="85200"/>
                          </a14:backgroundRemoval>
                        </a14:imgEffect>
                      </a14:imgLayer>
                    </a14:imgProps>
                  </a:ext>
                  <a:ext uri="{28A0092B-C50C-407E-A947-70E740481C1C}">
                    <a14:useLocalDpi xmlns:a14="http://schemas.microsoft.com/office/drawing/2010/main" val="0"/>
                  </a:ext>
                </a:extLst>
              </a:blip>
              <a:srcRect l="4855" t="12427" r="36586" b="9587"/>
              <a:stretch/>
            </p:blipFill>
            <p:spPr>
              <a:xfrm>
                <a:off x="3633839" y="-104604"/>
                <a:ext cx="2917244" cy="4265536"/>
              </a:xfrm>
              <a:prstGeom prst="rect">
                <a:avLst/>
              </a:prstGeom>
            </p:spPr>
          </p:pic>
        </p:grpSp>
      </p:grpSp>
    </p:spTree>
    <p:extLst>
      <p:ext uri="{BB962C8B-B14F-4D97-AF65-F5344CB8AC3E}">
        <p14:creationId xmlns:p14="http://schemas.microsoft.com/office/powerpoint/2010/main" val="195018813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0-#ppt_w/2"/>
                                          </p:val>
                                        </p:tav>
                                        <p:tav tm="100000">
                                          <p:val>
                                            <p:strVal val="#ppt_x"/>
                                          </p:val>
                                        </p:tav>
                                      </p:tavLst>
                                    </p:anim>
                                    <p:anim calcmode="lin" valueType="num">
                                      <p:cBhvr additive="base">
                                        <p:cTn id="13" dur="12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2250"/>
                            </p:stCondLst>
                            <p:childTnLst>
                              <p:par>
                                <p:cTn id="15" presetID="16" presetClass="entr" presetSubtype="21" fill="hold" grpId="0" nodeType="after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man, snow&#10;&#10;Description automatically generated">
            <a:extLst>
              <a:ext uri="{FF2B5EF4-FFF2-40B4-BE49-F238E27FC236}">
                <a16:creationId xmlns:a16="http://schemas.microsoft.com/office/drawing/2014/main" xmlns="" id="{E9E0D942-9563-4457-8973-7580465C5742}"/>
              </a:ext>
            </a:extLst>
          </p:cNvPr>
          <p:cNvPicPr>
            <a:picLocks noChangeAspect="1"/>
          </p:cNvPicPr>
          <p:nvPr/>
        </p:nvPicPr>
        <p:blipFill rotWithShape="1">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l="4855" t="12427" r="13953" b="5567"/>
          <a:stretch/>
        </p:blipFill>
        <p:spPr>
          <a:xfrm>
            <a:off x="5434995" y="859396"/>
            <a:ext cx="2114021" cy="2344374"/>
          </a:xfrm>
          <a:prstGeom prst="rect">
            <a:avLst/>
          </a:prstGeom>
        </p:spPr>
      </p:pic>
      <p:sp>
        <p:nvSpPr>
          <p:cNvPr id="29" name="Rectangle 28">
            <a:extLst>
              <a:ext uri="{FF2B5EF4-FFF2-40B4-BE49-F238E27FC236}">
                <a16:creationId xmlns:a16="http://schemas.microsoft.com/office/drawing/2014/main" xmlns="" id="{7E6A1067-6E31-483F-AD6F-172820F8E7FA}"/>
              </a:ext>
            </a:extLst>
          </p:cNvPr>
          <p:cNvSpPr/>
          <p:nvPr/>
        </p:nvSpPr>
        <p:spPr>
          <a:xfrm>
            <a:off x="1237879" y="2860201"/>
            <a:ext cx="3809041" cy="3600986"/>
          </a:xfrm>
          <a:prstGeom prst="rect">
            <a:avLst/>
          </a:prstGeom>
        </p:spPr>
        <p:txBody>
          <a:bodyPr wrap="square">
            <a:spAutoFit/>
          </a:bodyPr>
          <a:lstStyle/>
          <a:p>
            <a:pPr marL="285750" indent="-285750">
              <a:buFont typeface="Arial" panose="020B0604020202020204" pitchFamily="34" charset="0"/>
              <a:buChar char="•"/>
            </a:pPr>
            <a:r>
              <a:rPr lang="en-US" sz="1600" dirty="0"/>
              <a:t>100% naturally alkaline spring water</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No sugar, no juice, no calories, no artificial sweeteners and no GMOs</a:t>
            </a:r>
          </a:p>
          <a:p>
            <a:endParaRPr lang="en-US" sz="1200" dirty="0"/>
          </a:p>
          <a:p>
            <a:pPr marL="285750" indent="-285750">
              <a:buFont typeface="Arial" panose="020B0604020202020204" pitchFamily="34" charset="0"/>
              <a:buChar char="•"/>
            </a:pPr>
            <a:r>
              <a:rPr lang="en-US" sz="1600" dirty="0"/>
              <a:t>Alkaline pH of +/-8.1</a:t>
            </a:r>
          </a:p>
          <a:p>
            <a:endParaRPr lang="en-US" sz="1600" dirty="0"/>
          </a:p>
          <a:p>
            <a:pPr marL="285750" indent="-285750">
              <a:buFont typeface="Arial" panose="020B0604020202020204" pitchFamily="34" charset="0"/>
              <a:buChar char="•"/>
            </a:pPr>
            <a:r>
              <a:rPr lang="en-US" sz="1600" dirty="0"/>
              <a:t>Naturally occurring essential minerals and electrolytes</a:t>
            </a:r>
          </a:p>
          <a:p>
            <a:endParaRPr lang="en-US" sz="1200" dirty="0"/>
          </a:p>
          <a:p>
            <a:pPr marL="285750" indent="-285750">
              <a:buFont typeface="Arial" panose="020B0604020202020204" pitchFamily="34" charset="0"/>
              <a:buChar char="•"/>
            </a:pPr>
            <a:r>
              <a:rPr lang="en-US" sz="1600" dirty="0"/>
              <a:t>Optimal hydration for fitness recovery</a:t>
            </a:r>
          </a:p>
          <a:p>
            <a:endParaRPr lang="en-US" sz="1200" dirty="0"/>
          </a:p>
          <a:p>
            <a:pPr marL="285750" indent="-285750">
              <a:buFont typeface="Arial" panose="020B0604020202020204" pitchFamily="34" charset="0"/>
              <a:buChar char="•"/>
            </a:pPr>
            <a:r>
              <a:rPr lang="en-US" sz="1600" dirty="0"/>
              <a:t>Subtle, refreshing flavor</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Eco-friendly package</a:t>
            </a:r>
          </a:p>
        </p:txBody>
      </p:sp>
      <p:sp>
        <p:nvSpPr>
          <p:cNvPr id="14" name="Freeform 13">
            <a:extLst>
              <a:ext uri="{FF2B5EF4-FFF2-40B4-BE49-F238E27FC236}">
                <a16:creationId xmlns:a16="http://schemas.microsoft.com/office/drawing/2014/main" xmlns="" id="{156404AD-0B3F-45EA-A16C-005A4D8475E0}"/>
              </a:ext>
            </a:extLst>
          </p:cNvPr>
          <p:cNvSpPr>
            <a:spLocks/>
          </p:cNvSpPr>
          <p:nvPr/>
        </p:nvSpPr>
        <p:spPr bwMode="auto">
          <a:xfrm>
            <a:off x="0" y="250825"/>
            <a:ext cx="457200" cy="509588"/>
          </a:xfrm>
          <a:custGeom>
            <a:avLst/>
            <a:gdLst>
              <a:gd name="T0" fmla="+- 0 20802 20802"/>
              <a:gd name="T1" fmla="*/ T0 w 382"/>
              <a:gd name="T2" fmla="+- 0 13719 13719"/>
              <a:gd name="T3" fmla="*/ 13719 h 382"/>
              <a:gd name="T4" fmla="+- 0 20802 20802"/>
              <a:gd name="T5" fmla="*/ T4 w 382"/>
              <a:gd name="T6" fmla="+- 0 14101 13719"/>
              <a:gd name="T7" fmla="*/ 14101 h 382"/>
              <a:gd name="T8" fmla="+- 0 21184 20802"/>
              <a:gd name="T9" fmla="*/ T8 w 382"/>
              <a:gd name="T10" fmla="+- 0 13910 13719"/>
              <a:gd name="T11" fmla="*/ 13910 h 382"/>
              <a:gd name="T12" fmla="+- 0 20802 20802"/>
              <a:gd name="T13" fmla="*/ T12 w 382"/>
              <a:gd name="T14" fmla="+- 0 13719 13719"/>
              <a:gd name="T15" fmla="*/ 13719 h 382"/>
            </a:gdLst>
            <a:ahLst/>
            <a:cxnLst>
              <a:cxn ang="0">
                <a:pos x="T1" y="T3"/>
              </a:cxn>
              <a:cxn ang="0">
                <a:pos x="T5" y="T7"/>
              </a:cxn>
              <a:cxn ang="0">
                <a:pos x="T9" y="T11"/>
              </a:cxn>
              <a:cxn ang="0">
                <a:pos x="T13" y="T15"/>
              </a:cxn>
            </a:cxnLst>
            <a:rect l="0" t="0" r="r" b="b"/>
            <a:pathLst>
              <a:path w="382" h="382">
                <a:moveTo>
                  <a:pt x="0" y="0"/>
                </a:moveTo>
                <a:lnTo>
                  <a:pt x="0" y="382"/>
                </a:lnTo>
                <a:lnTo>
                  <a:pt x="382" y="191"/>
                </a:lnTo>
                <a:lnTo>
                  <a:pt x="0" y="0"/>
                </a:lnTo>
              </a:path>
            </a:pathLst>
          </a:custGeom>
          <a:solidFill>
            <a:srgbClr val="F88E2D"/>
          </a:solidFill>
          <a:ln>
            <a:noFill/>
          </a:ln>
        </p:spPr>
        <p:txBody>
          <a:bodyPr lIns="91440" tIns="45720" rIns="91440" bIns="45720"/>
          <a:lstStyle/>
          <a:p>
            <a:pPr>
              <a:defRPr/>
            </a:pPr>
            <a:endParaRPr lang="en-US" dirty="0">
              <a:solidFill>
                <a:prstClr val="black"/>
              </a:solidFill>
              <a:latin typeface="Calibri" panose="020F0502020204030204"/>
              <a:sym typeface="PT Sans"/>
            </a:endParaRPr>
          </a:p>
        </p:txBody>
      </p:sp>
      <p:sp>
        <p:nvSpPr>
          <p:cNvPr id="102405" name="Slide Number Placeholder 4"/>
          <p:cNvSpPr txBox="1">
            <a:spLocks/>
          </p:cNvSpPr>
          <p:nvPr/>
        </p:nvSpPr>
        <p:spPr bwMode="auto">
          <a:xfrm>
            <a:off x="9448800" y="6492875"/>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828800">
              <a:spcBef>
                <a:spcPts val="2400"/>
              </a:spcBef>
              <a:defRPr sz="2400" b="1">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1pPr>
            <a:lvl2pPr marL="742950" indent="-285750" defTabSz="1828800">
              <a:spcBef>
                <a:spcPts val="2400"/>
              </a:spcBef>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2pPr>
            <a:lvl3pPr marL="749300" indent="-3429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3pPr>
            <a:lvl4pPr marL="1155700" indent="-3429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4pPr>
            <a:lvl5pPr marL="1524000" indent="-3048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5pPr>
            <a:lvl6pPr marL="19812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6pPr>
            <a:lvl7pPr marL="24384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7pPr>
            <a:lvl8pPr marL="28956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8pPr>
            <a:lvl9pPr marL="33528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9pPr>
          </a:lstStyle>
          <a:p>
            <a:pPr algn="r" eaLnBrk="1" hangingPunct="1">
              <a:spcBef>
                <a:spcPct val="0"/>
              </a:spcBef>
            </a:pPr>
            <a:fld id="{B79FFCF9-10F9-4D73-B051-BCC166918830}" type="slidenum">
              <a:rPr lang="en-US" altLang="en-US" sz="1000" b="0">
                <a:solidFill>
                  <a:srgbClr val="464646"/>
                </a:solidFill>
              </a:rPr>
              <a:pPr algn="r" eaLnBrk="1" hangingPunct="1">
                <a:spcBef>
                  <a:spcPct val="0"/>
                </a:spcBef>
              </a:pPr>
              <a:t>2</a:t>
            </a:fld>
            <a:endParaRPr lang="en-US" altLang="en-US" sz="1000" b="0">
              <a:solidFill>
                <a:srgbClr val="464646"/>
              </a:solidFill>
            </a:endParaRPr>
          </a:p>
        </p:txBody>
      </p:sp>
      <p:sp>
        <p:nvSpPr>
          <p:cNvPr id="13" name="TextBox 12">
            <a:extLst>
              <a:ext uri="{FF2B5EF4-FFF2-40B4-BE49-F238E27FC236}">
                <a16:creationId xmlns:a16="http://schemas.microsoft.com/office/drawing/2014/main" xmlns="" id="{1A50FF78-6CDC-4D06-8DA3-3FEED5730559}"/>
              </a:ext>
            </a:extLst>
          </p:cNvPr>
          <p:cNvSpPr txBox="1"/>
          <p:nvPr/>
        </p:nvSpPr>
        <p:spPr>
          <a:xfrm>
            <a:off x="600891" y="323738"/>
            <a:ext cx="4500463" cy="400110"/>
          </a:xfrm>
          <a:prstGeom prst="rect">
            <a:avLst/>
          </a:prstGeom>
          <a:noFill/>
        </p:spPr>
        <p:txBody>
          <a:bodyPr wrap="none" rtlCol="0">
            <a:spAutoFit/>
          </a:bodyPr>
          <a:lstStyle/>
          <a:p>
            <a:r>
              <a:rPr lang="en-US" sz="2000" b="1" dirty="0"/>
              <a:t>Original &amp; Flavored Alkaline Springwater</a:t>
            </a:r>
          </a:p>
        </p:txBody>
      </p:sp>
      <p:sp>
        <p:nvSpPr>
          <p:cNvPr id="28" name="Rectangle 27">
            <a:extLst>
              <a:ext uri="{FF2B5EF4-FFF2-40B4-BE49-F238E27FC236}">
                <a16:creationId xmlns:a16="http://schemas.microsoft.com/office/drawing/2014/main" xmlns="" id="{EAB2788A-A4A2-4B05-A8F2-7C794E67EE55}"/>
              </a:ext>
            </a:extLst>
          </p:cNvPr>
          <p:cNvSpPr/>
          <p:nvPr/>
        </p:nvSpPr>
        <p:spPr>
          <a:xfrm>
            <a:off x="1058621" y="859396"/>
            <a:ext cx="3555150" cy="1815882"/>
          </a:xfrm>
          <a:prstGeom prst="rect">
            <a:avLst/>
          </a:prstGeom>
        </p:spPr>
        <p:txBody>
          <a:bodyPr wrap="square">
            <a:spAutoFit/>
          </a:bodyPr>
          <a:lstStyle/>
          <a:p>
            <a:pPr algn="just"/>
            <a:r>
              <a:rPr lang="en-US" sz="1600" dirty="0"/>
              <a:t>Flow has more healthy minerals than most bottled waters. That means the minerals come from the earth, not an artificial process. That also means Flow's naturally occurring magnesium, calcium, bicarbonate, and potassium amazing for optimal health. </a:t>
            </a:r>
          </a:p>
        </p:txBody>
      </p:sp>
      <p:pic>
        <p:nvPicPr>
          <p:cNvPr id="31" name="Picture 30" descr="A picture containing sitting, table, man, white&#10;&#10;Description automatically generated">
            <a:extLst>
              <a:ext uri="{FF2B5EF4-FFF2-40B4-BE49-F238E27FC236}">
                <a16:creationId xmlns:a16="http://schemas.microsoft.com/office/drawing/2014/main" xmlns="" id="{AD2A220E-4AFF-46A6-ABD6-26ABABDEC1B9}"/>
              </a:ext>
            </a:extLst>
          </p:cNvPr>
          <p:cNvPicPr>
            <a:picLocks noChangeAspect="1"/>
          </p:cNvPicPr>
          <p:nvPr/>
        </p:nvPicPr>
        <p:blipFill rotWithShape="1">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l="2169" t="12471" r="12169" b="5633"/>
          <a:stretch/>
        </p:blipFill>
        <p:spPr>
          <a:xfrm>
            <a:off x="8170261" y="4466221"/>
            <a:ext cx="2373390" cy="2269039"/>
          </a:xfrm>
          <a:prstGeom prst="rect">
            <a:avLst/>
          </a:prstGeom>
        </p:spPr>
      </p:pic>
      <p:pic>
        <p:nvPicPr>
          <p:cNvPr id="35" name="Picture 34" descr="A close up of food&#10;&#10;Description automatically generated">
            <a:extLst>
              <a:ext uri="{FF2B5EF4-FFF2-40B4-BE49-F238E27FC236}">
                <a16:creationId xmlns:a16="http://schemas.microsoft.com/office/drawing/2014/main" xmlns="" id="{798982D4-BF60-4D7C-8161-D86540C34D76}"/>
              </a:ext>
            </a:extLst>
          </p:cNvPr>
          <p:cNvPicPr>
            <a:picLocks noChangeAspect="1"/>
          </p:cNvPicPr>
          <p:nvPr/>
        </p:nvPicPr>
        <p:blipFill rotWithShape="1">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l="4139" t="15273" r="14534" b="-723"/>
          <a:stretch/>
        </p:blipFill>
        <p:spPr>
          <a:xfrm>
            <a:off x="7676032" y="98996"/>
            <a:ext cx="2231252" cy="2344374"/>
          </a:xfrm>
          <a:prstGeom prst="rect">
            <a:avLst/>
          </a:prstGeom>
        </p:spPr>
      </p:pic>
      <p:pic>
        <p:nvPicPr>
          <p:cNvPr id="37" name="Picture 36">
            <a:extLst>
              <a:ext uri="{FF2B5EF4-FFF2-40B4-BE49-F238E27FC236}">
                <a16:creationId xmlns:a16="http://schemas.microsoft.com/office/drawing/2014/main" xmlns="" id="{8A12A73A-1463-4633-959E-55BD27CB397D}"/>
              </a:ext>
            </a:extLst>
          </p:cNvPr>
          <p:cNvPicPr>
            <a:picLocks noChangeAspect="1"/>
          </p:cNvPicPr>
          <p:nvPr/>
        </p:nvPicPr>
        <p:blipFill rotWithShape="1">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l="15213" t="18116" r="24360" b="6244"/>
          <a:stretch/>
        </p:blipFill>
        <p:spPr>
          <a:xfrm>
            <a:off x="9646792" y="1939761"/>
            <a:ext cx="1793719" cy="2245317"/>
          </a:xfrm>
          <a:prstGeom prst="rect">
            <a:avLst/>
          </a:prstGeom>
        </p:spPr>
      </p:pic>
      <p:pic>
        <p:nvPicPr>
          <p:cNvPr id="39" name="Picture 38" descr="A close up of a map&#10;&#10;Description automatically generated">
            <a:extLst>
              <a:ext uri="{FF2B5EF4-FFF2-40B4-BE49-F238E27FC236}">
                <a16:creationId xmlns:a16="http://schemas.microsoft.com/office/drawing/2014/main" xmlns="" id="{198C2F53-3102-401B-AA5A-E6E87FADF360}"/>
              </a:ext>
            </a:extLst>
          </p:cNvPr>
          <p:cNvPicPr>
            <a:picLocks noChangeAspect="1"/>
          </p:cNvPicPr>
          <p:nvPr/>
        </p:nvPicPr>
        <p:blipFill rotWithShape="1">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rcRect l="14929" t="17548" r="21517" b="5391"/>
          <a:stretch/>
        </p:blipFill>
        <p:spPr>
          <a:xfrm>
            <a:off x="5820537" y="3941174"/>
            <a:ext cx="1995709" cy="2419836"/>
          </a:xfrm>
          <a:prstGeom prst="rect">
            <a:avLst/>
          </a:prstGeom>
        </p:spPr>
      </p:pic>
      <p:sp>
        <p:nvSpPr>
          <p:cNvPr id="15" name="Rectangle 14">
            <a:extLst>
              <a:ext uri="{FF2B5EF4-FFF2-40B4-BE49-F238E27FC236}">
                <a16:creationId xmlns:a16="http://schemas.microsoft.com/office/drawing/2014/main" xmlns="" id="{63DFF3B2-036F-4675-ADC8-C4A3DCB389CB}"/>
              </a:ext>
            </a:extLst>
          </p:cNvPr>
          <p:cNvSpPr/>
          <p:nvPr/>
        </p:nvSpPr>
        <p:spPr>
          <a:xfrm>
            <a:off x="7273531" y="2443370"/>
            <a:ext cx="2246245" cy="2000548"/>
          </a:xfrm>
          <a:prstGeom prst="rect">
            <a:avLst/>
          </a:prstGeom>
        </p:spPr>
        <p:txBody>
          <a:bodyPr wrap="square">
            <a:spAutoFit/>
          </a:bodyPr>
          <a:lstStyle/>
          <a:p>
            <a:pPr algn="ctr"/>
            <a:r>
              <a:rPr lang="en-US" sz="1600" b="1" dirty="0"/>
              <a:t>Original +</a:t>
            </a:r>
          </a:p>
          <a:p>
            <a:pPr algn="ctr"/>
            <a:r>
              <a:rPr lang="en-US" sz="1600" b="1" dirty="0"/>
              <a:t>4 Organic Flavors</a:t>
            </a:r>
          </a:p>
          <a:p>
            <a:pPr algn="ctr"/>
            <a:endParaRPr lang="en-US" sz="800" b="1" dirty="0"/>
          </a:p>
          <a:p>
            <a:pPr algn="ctr"/>
            <a:r>
              <a:rPr lang="en-US" sz="1600" dirty="0"/>
              <a:t> lemon + ginger</a:t>
            </a:r>
          </a:p>
          <a:p>
            <a:pPr algn="ctr"/>
            <a:endParaRPr lang="en-US" sz="400" dirty="0"/>
          </a:p>
          <a:p>
            <a:pPr algn="ctr"/>
            <a:endParaRPr lang="en-US" sz="400" dirty="0"/>
          </a:p>
          <a:p>
            <a:pPr algn="ctr"/>
            <a:r>
              <a:rPr lang="en-US" sz="1600" dirty="0"/>
              <a:t> cucumber + mint</a:t>
            </a:r>
          </a:p>
          <a:p>
            <a:pPr algn="ctr"/>
            <a:endParaRPr lang="en-US" sz="400" dirty="0"/>
          </a:p>
          <a:p>
            <a:pPr algn="ctr"/>
            <a:endParaRPr lang="en-US" sz="400" dirty="0"/>
          </a:p>
          <a:p>
            <a:pPr algn="ctr"/>
            <a:r>
              <a:rPr lang="en-US" sz="1600" dirty="0"/>
              <a:t>watermelon + lime</a:t>
            </a:r>
          </a:p>
          <a:p>
            <a:pPr algn="ctr"/>
            <a:endParaRPr lang="en-US" sz="400" dirty="0"/>
          </a:p>
          <a:p>
            <a:pPr algn="ctr"/>
            <a:r>
              <a:rPr lang="en-US" sz="1600" dirty="0"/>
              <a:t>strawberry + rose</a:t>
            </a:r>
          </a:p>
        </p:txBody>
      </p:sp>
    </p:spTree>
    <p:extLst>
      <p:ext uri="{BB962C8B-B14F-4D97-AF65-F5344CB8AC3E}">
        <p14:creationId xmlns:p14="http://schemas.microsoft.com/office/powerpoint/2010/main" val="320294739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xmlns="" id="{156404AD-0B3F-45EA-A16C-005A4D8475E0}"/>
              </a:ext>
            </a:extLst>
          </p:cNvPr>
          <p:cNvSpPr>
            <a:spLocks/>
          </p:cNvSpPr>
          <p:nvPr/>
        </p:nvSpPr>
        <p:spPr bwMode="auto">
          <a:xfrm>
            <a:off x="0" y="250825"/>
            <a:ext cx="457200" cy="509588"/>
          </a:xfrm>
          <a:custGeom>
            <a:avLst/>
            <a:gdLst>
              <a:gd name="T0" fmla="+- 0 20802 20802"/>
              <a:gd name="T1" fmla="*/ T0 w 382"/>
              <a:gd name="T2" fmla="+- 0 13719 13719"/>
              <a:gd name="T3" fmla="*/ 13719 h 382"/>
              <a:gd name="T4" fmla="+- 0 20802 20802"/>
              <a:gd name="T5" fmla="*/ T4 w 382"/>
              <a:gd name="T6" fmla="+- 0 14101 13719"/>
              <a:gd name="T7" fmla="*/ 14101 h 382"/>
              <a:gd name="T8" fmla="+- 0 21184 20802"/>
              <a:gd name="T9" fmla="*/ T8 w 382"/>
              <a:gd name="T10" fmla="+- 0 13910 13719"/>
              <a:gd name="T11" fmla="*/ 13910 h 382"/>
              <a:gd name="T12" fmla="+- 0 20802 20802"/>
              <a:gd name="T13" fmla="*/ T12 w 382"/>
              <a:gd name="T14" fmla="+- 0 13719 13719"/>
              <a:gd name="T15" fmla="*/ 13719 h 382"/>
            </a:gdLst>
            <a:ahLst/>
            <a:cxnLst>
              <a:cxn ang="0">
                <a:pos x="T1" y="T3"/>
              </a:cxn>
              <a:cxn ang="0">
                <a:pos x="T5" y="T7"/>
              </a:cxn>
              <a:cxn ang="0">
                <a:pos x="T9" y="T11"/>
              </a:cxn>
              <a:cxn ang="0">
                <a:pos x="T13" y="T15"/>
              </a:cxn>
            </a:cxnLst>
            <a:rect l="0" t="0" r="r" b="b"/>
            <a:pathLst>
              <a:path w="382" h="382">
                <a:moveTo>
                  <a:pt x="0" y="0"/>
                </a:moveTo>
                <a:lnTo>
                  <a:pt x="0" y="382"/>
                </a:lnTo>
                <a:lnTo>
                  <a:pt x="382" y="191"/>
                </a:lnTo>
                <a:lnTo>
                  <a:pt x="0" y="0"/>
                </a:lnTo>
              </a:path>
            </a:pathLst>
          </a:custGeom>
          <a:solidFill>
            <a:srgbClr val="F88E2D"/>
          </a:solidFill>
          <a:ln>
            <a:noFill/>
          </a:ln>
        </p:spPr>
        <p:txBody>
          <a:bodyPr lIns="91440" tIns="45720" rIns="91440" bIns="45720"/>
          <a:lstStyle/>
          <a:p>
            <a:pPr>
              <a:defRPr/>
            </a:pPr>
            <a:endParaRPr lang="en-US" dirty="0">
              <a:solidFill>
                <a:prstClr val="black"/>
              </a:solidFill>
              <a:latin typeface="Calibri" panose="020F0502020204030204"/>
              <a:sym typeface="PT Sans"/>
            </a:endParaRPr>
          </a:p>
        </p:txBody>
      </p:sp>
      <p:sp>
        <p:nvSpPr>
          <p:cNvPr id="102405" name="Slide Number Placeholder 4"/>
          <p:cNvSpPr txBox="1">
            <a:spLocks/>
          </p:cNvSpPr>
          <p:nvPr/>
        </p:nvSpPr>
        <p:spPr bwMode="auto">
          <a:xfrm>
            <a:off x="9448800" y="6492875"/>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828800">
              <a:spcBef>
                <a:spcPts val="2400"/>
              </a:spcBef>
              <a:defRPr sz="2400" b="1">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1pPr>
            <a:lvl2pPr marL="742950" indent="-285750" defTabSz="1828800">
              <a:spcBef>
                <a:spcPts val="2400"/>
              </a:spcBef>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2pPr>
            <a:lvl3pPr marL="749300" indent="-3429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3pPr>
            <a:lvl4pPr marL="1155700" indent="-3429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4pPr>
            <a:lvl5pPr marL="1524000" indent="-304800" defTabSz="1828800">
              <a:spcBef>
                <a:spcPts val="2400"/>
              </a:spcBef>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5pPr>
            <a:lvl6pPr marL="19812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6pPr>
            <a:lvl7pPr marL="24384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7pPr>
            <a:lvl8pPr marL="28956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8pPr>
            <a:lvl9pPr marL="3352800" indent="-304800" defTabSz="1828800" eaLnBrk="0" fontAlgn="base" hangingPunct="0">
              <a:spcBef>
                <a:spcPts val="2400"/>
              </a:spcBef>
              <a:spcAft>
                <a:spcPct val="0"/>
              </a:spcAft>
              <a:buSzPct val="125000"/>
              <a:buChar char="‣"/>
              <a:defRPr sz="2400">
                <a:solidFill>
                  <a:srgbClr val="000000"/>
                </a:solidFill>
                <a:latin typeface="PT Sans Narrow" panose="020B0506020203020204" pitchFamily="34" charset="0"/>
                <a:ea typeface="PT Sans" panose="020B0503020203020204" pitchFamily="34" charset="0"/>
                <a:cs typeface="PT Sans" panose="020B0503020203020204" pitchFamily="34" charset="0"/>
                <a:sym typeface="PT Sans" panose="020B0503020203020204" pitchFamily="34" charset="0"/>
              </a:defRPr>
            </a:lvl9pPr>
          </a:lstStyle>
          <a:p>
            <a:pPr algn="r" eaLnBrk="1" hangingPunct="1">
              <a:spcBef>
                <a:spcPct val="0"/>
              </a:spcBef>
            </a:pPr>
            <a:fld id="{B79FFCF9-10F9-4D73-B051-BCC166918830}" type="slidenum">
              <a:rPr lang="en-US" altLang="en-US" sz="1000" b="0">
                <a:solidFill>
                  <a:srgbClr val="464646"/>
                </a:solidFill>
              </a:rPr>
              <a:pPr algn="r" eaLnBrk="1" hangingPunct="1">
                <a:spcBef>
                  <a:spcPct val="0"/>
                </a:spcBef>
              </a:pPr>
              <a:t>3</a:t>
            </a:fld>
            <a:endParaRPr lang="en-US" altLang="en-US" sz="1000" b="0">
              <a:solidFill>
                <a:srgbClr val="464646"/>
              </a:solidFill>
            </a:endParaRPr>
          </a:p>
        </p:txBody>
      </p:sp>
      <p:sp>
        <p:nvSpPr>
          <p:cNvPr id="13" name="TextBox 12">
            <a:extLst>
              <a:ext uri="{FF2B5EF4-FFF2-40B4-BE49-F238E27FC236}">
                <a16:creationId xmlns:a16="http://schemas.microsoft.com/office/drawing/2014/main" xmlns="" id="{1A50FF78-6CDC-4D06-8DA3-3FEED5730559}"/>
              </a:ext>
            </a:extLst>
          </p:cNvPr>
          <p:cNvSpPr txBox="1"/>
          <p:nvPr/>
        </p:nvSpPr>
        <p:spPr>
          <a:xfrm>
            <a:off x="600891" y="323738"/>
            <a:ext cx="5985201" cy="400110"/>
          </a:xfrm>
          <a:prstGeom prst="rect">
            <a:avLst/>
          </a:prstGeom>
          <a:noFill/>
        </p:spPr>
        <p:txBody>
          <a:bodyPr wrap="square" rtlCol="0">
            <a:spAutoFit/>
          </a:bodyPr>
          <a:lstStyle/>
          <a:p>
            <a:r>
              <a:rPr lang="en-US" sz="2000" b="1" dirty="0"/>
              <a:t>Original &amp; Flavored Alkaline Springwater  -  $6/case</a:t>
            </a:r>
          </a:p>
        </p:txBody>
      </p:sp>
      <p:grpSp>
        <p:nvGrpSpPr>
          <p:cNvPr id="40" name="Group 39">
            <a:extLst>
              <a:ext uri="{FF2B5EF4-FFF2-40B4-BE49-F238E27FC236}">
                <a16:creationId xmlns:a16="http://schemas.microsoft.com/office/drawing/2014/main" xmlns="" id="{67A4C0E9-D149-4A36-9386-0BB820E2C26F}"/>
              </a:ext>
            </a:extLst>
          </p:cNvPr>
          <p:cNvGrpSpPr/>
          <p:nvPr/>
        </p:nvGrpSpPr>
        <p:grpSpPr>
          <a:xfrm>
            <a:off x="8515225" y="1376576"/>
            <a:ext cx="3328788" cy="2357719"/>
            <a:chOff x="4209821" y="1157117"/>
            <a:chExt cx="3328788" cy="2357719"/>
          </a:xfrm>
        </p:grpSpPr>
        <p:sp>
          <p:nvSpPr>
            <p:cNvPr id="41" name="TextBox 40">
              <a:extLst>
                <a:ext uri="{FF2B5EF4-FFF2-40B4-BE49-F238E27FC236}">
                  <a16:creationId xmlns:a16="http://schemas.microsoft.com/office/drawing/2014/main" xmlns="" id="{F47C4E55-180E-49F8-BE11-326933AC275D}"/>
                </a:ext>
              </a:extLst>
            </p:cNvPr>
            <p:cNvSpPr txBox="1"/>
            <p:nvPr/>
          </p:nvSpPr>
          <p:spPr>
            <a:xfrm>
              <a:off x="4357256" y="2653062"/>
              <a:ext cx="3181353" cy="861774"/>
            </a:xfrm>
            <a:prstGeom prst="rect">
              <a:avLst/>
            </a:prstGeom>
            <a:noFill/>
          </p:spPr>
          <p:txBody>
            <a:bodyPr wrap="square" rtlCol="0">
              <a:spAutoFit/>
            </a:bodyPr>
            <a:lstStyle/>
            <a:p>
              <a:r>
                <a:rPr lang="en-US" sz="1600" dirty="0"/>
                <a:t>Item: Cucumber + Mint</a:t>
              </a:r>
            </a:p>
            <a:p>
              <a:r>
                <a:rPr lang="en-US" sz="1600" dirty="0"/>
                <a:t>          500ml Single Serve</a:t>
              </a:r>
            </a:p>
            <a:p>
              <a:r>
                <a:rPr lang="en-US" sz="1600" dirty="0"/>
                <a:t>Total Cases:  19,785 (12pk/case)</a:t>
              </a:r>
            </a:p>
          </p:txBody>
        </p:sp>
        <p:pic>
          <p:nvPicPr>
            <p:cNvPr id="42" name="Picture 41" descr="A picture containing indoor, table, sitting, cake&#10;&#10;Description automatically generated">
              <a:extLst>
                <a:ext uri="{FF2B5EF4-FFF2-40B4-BE49-F238E27FC236}">
                  <a16:creationId xmlns:a16="http://schemas.microsoft.com/office/drawing/2014/main" xmlns="" id="{119583E1-2919-4F7C-A15B-71D3DCBB76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9821" y="1157117"/>
              <a:ext cx="3101840" cy="1520510"/>
            </a:xfrm>
            <a:prstGeom prst="rect">
              <a:avLst/>
            </a:prstGeom>
          </p:spPr>
        </p:pic>
      </p:grpSp>
      <p:grpSp>
        <p:nvGrpSpPr>
          <p:cNvPr id="46" name="Group 45">
            <a:extLst>
              <a:ext uri="{FF2B5EF4-FFF2-40B4-BE49-F238E27FC236}">
                <a16:creationId xmlns:a16="http://schemas.microsoft.com/office/drawing/2014/main" xmlns="" id="{994B6EC8-9394-4C4B-AC34-C9C2B5AC1B05}"/>
              </a:ext>
            </a:extLst>
          </p:cNvPr>
          <p:cNvGrpSpPr/>
          <p:nvPr/>
        </p:nvGrpSpPr>
        <p:grpSpPr>
          <a:xfrm>
            <a:off x="4451692" y="1364728"/>
            <a:ext cx="3185649" cy="2337085"/>
            <a:chOff x="300411" y="3636222"/>
            <a:chExt cx="3185649" cy="2337085"/>
          </a:xfrm>
        </p:grpSpPr>
        <p:pic>
          <p:nvPicPr>
            <p:cNvPr id="47" name="Picture 46" descr="A picture containing table, man&#10;&#10;Description automatically generated">
              <a:extLst>
                <a:ext uri="{FF2B5EF4-FFF2-40B4-BE49-F238E27FC236}">
                  <a16:creationId xmlns:a16="http://schemas.microsoft.com/office/drawing/2014/main" xmlns="" id="{CC863386-8271-4CD9-921A-013C29E4E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411" y="3636222"/>
              <a:ext cx="3178179" cy="1510542"/>
            </a:xfrm>
            <a:prstGeom prst="rect">
              <a:avLst/>
            </a:prstGeom>
          </p:spPr>
        </p:pic>
        <p:sp>
          <p:nvSpPr>
            <p:cNvPr id="48" name="TextBox 47">
              <a:extLst>
                <a:ext uri="{FF2B5EF4-FFF2-40B4-BE49-F238E27FC236}">
                  <a16:creationId xmlns:a16="http://schemas.microsoft.com/office/drawing/2014/main" xmlns="" id="{9A5FC5F2-35DC-48F3-9362-91A434F0258D}"/>
                </a:ext>
              </a:extLst>
            </p:cNvPr>
            <p:cNvSpPr txBox="1"/>
            <p:nvPr/>
          </p:nvSpPr>
          <p:spPr>
            <a:xfrm>
              <a:off x="304707" y="5111533"/>
              <a:ext cx="3181353" cy="861774"/>
            </a:xfrm>
            <a:prstGeom prst="rect">
              <a:avLst/>
            </a:prstGeom>
            <a:noFill/>
          </p:spPr>
          <p:txBody>
            <a:bodyPr wrap="square" rtlCol="0">
              <a:spAutoFit/>
            </a:bodyPr>
            <a:lstStyle/>
            <a:p>
              <a:r>
                <a:rPr lang="en-US" sz="1600" dirty="0"/>
                <a:t>Item: Watermelon + Lime</a:t>
              </a:r>
            </a:p>
            <a:p>
              <a:r>
                <a:rPr lang="en-US" sz="1600" dirty="0"/>
                <a:t>          500ml Single Serve</a:t>
              </a:r>
            </a:p>
            <a:p>
              <a:r>
                <a:rPr lang="en-US" sz="1600" dirty="0"/>
                <a:t>Total Cases:  14,293 (12pk/case)</a:t>
              </a:r>
              <a:endParaRPr lang="en-US" dirty="0"/>
            </a:p>
          </p:txBody>
        </p:sp>
      </p:grpSp>
      <p:grpSp>
        <p:nvGrpSpPr>
          <p:cNvPr id="49" name="Group 48">
            <a:extLst>
              <a:ext uri="{FF2B5EF4-FFF2-40B4-BE49-F238E27FC236}">
                <a16:creationId xmlns:a16="http://schemas.microsoft.com/office/drawing/2014/main" xmlns="" id="{0DFEE25C-BBB3-4BE7-8639-4D38AE1A0908}"/>
              </a:ext>
            </a:extLst>
          </p:cNvPr>
          <p:cNvGrpSpPr/>
          <p:nvPr/>
        </p:nvGrpSpPr>
        <p:grpSpPr>
          <a:xfrm>
            <a:off x="2580302" y="4158686"/>
            <a:ext cx="3373194" cy="2389747"/>
            <a:chOff x="4165415" y="4270365"/>
            <a:chExt cx="3373194" cy="2389747"/>
          </a:xfrm>
        </p:grpSpPr>
        <p:pic>
          <p:nvPicPr>
            <p:cNvPr id="50" name="Picture 49" descr="A picture containing table, food, sitting, desk&#10;&#10;Description automatically generated">
              <a:extLst>
                <a:ext uri="{FF2B5EF4-FFF2-40B4-BE49-F238E27FC236}">
                  <a16:creationId xmlns:a16="http://schemas.microsoft.com/office/drawing/2014/main" xmlns="" id="{0E25CEDB-51A5-42D2-BCBD-42D8B8A4C4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65415" y="4270365"/>
              <a:ext cx="3083340" cy="1541670"/>
            </a:xfrm>
            <a:prstGeom prst="rect">
              <a:avLst/>
            </a:prstGeom>
          </p:spPr>
        </p:pic>
        <p:sp>
          <p:nvSpPr>
            <p:cNvPr id="51" name="TextBox 50">
              <a:extLst>
                <a:ext uri="{FF2B5EF4-FFF2-40B4-BE49-F238E27FC236}">
                  <a16:creationId xmlns:a16="http://schemas.microsoft.com/office/drawing/2014/main" xmlns="" id="{1046DED5-93BE-4D35-89A9-2E971F67C10D}"/>
                </a:ext>
              </a:extLst>
            </p:cNvPr>
            <p:cNvSpPr txBox="1"/>
            <p:nvPr/>
          </p:nvSpPr>
          <p:spPr>
            <a:xfrm>
              <a:off x="4357256" y="5798338"/>
              <a:ext cx="3181353" cy="861774"/>
            </a:xfrm>
            <a:prstGeom prst="rect">
              <a:avLst/>
            </a:prstGeom>
            <a:noFill/>
          </p:spPr>
          <p:txBody>
            <a:bodyPr wrap="square" rtlCol="0">
              <a:spAutoFit/>
            </a:bodyPr>
            <a:lstStyle/>
            <a:p>
              <a:r>
                <a:rPr lang="en-US" sz="1600" dirty="0"/>
                <a:t>Item: Lemon + Ginger</a:t>
              </a:r>
            </a:p>
            <a:p>
              <a:r>
                <a:rPr lang="en-US" sz="1600" dirty="0"/>
                <a:t>          500ml Single Serve</a:t>
              </a:r>
            </a:p>
            <a:p>
              <a:r>
                <a:rPr lang="en-US" sz="1600" dirty="0"/>
                <a:t>Total Cases:  13,518 (12pk/case)</a:t>
              </a:r>
            </a:p>
          </p:txBody>
        </p:sp>
      </p:grpSp>
      <p:grpSp>
        <p:nvGrpSpPr>
          <p:cNvPr id="52" name="Group 51">
            <a:extLst>
              <a:ext uri="{FF2B5EF4-FFF2-40B4-BE49-F238E27FC236}">
                <a16:creationId xmlns:a16="http://schemas.microsoft.com/office/drawing/2014/main" xmlns="" id="{8A6F29F0-A6AC-4CA3-970B-A4AE82CF515E}"/>
              </a:ext>
            </a:extLst>
          </p:cNvPr>
          <p:cNvGrpSpPr/>
          <p:nvPr/>
        </p:nvGrpSpPr>
        <p:grpSpPr>
          <a:xfrm>
            <a:off x="6280153" y="4131245"/>
            <a:ext cx="3421371" cy="2377987"/>
            <a:chOff x="7914936" y="4235894"/>
            <a:chExt cx="3421371" cy="2377987"/>
          </a:xfrm>
        </p:grpSpPr>
        <p:pic>
          <p:nvPicPr>
            <p:cNvPr id="53" name="Picture 52" descr="A picture containing table, sitting, covered, desk&#10;&#10;Description automatically generated">
              <a:extLst>
                <a:ext uri="{FF2B5EF4-FFF2-40B4-BE49-F238E27FC236}">
                  <a16:creationId xmlns:a16="http://schemas.microsoft.com/office/drawing/2014/main" xmlns="" id="{11150219-F18F-4730-A6F3-9D541DB4A7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14936" y="4235894"/>
              <a:ext cx="3284415" cy="1597478"/>
            </a:xfrm>
            <a:prstGeom prst="rect">
              <a:avLst/>
            </a:prstGeom>
          </p:spPr>
        </p:pic>
        <p:sp>
          <p:nvSpPr>
            <p:cNvPr id="54" name="TextBox 53">
              <a:extLst>
                <a:ext uri="{FF2B5EF4-FFF2-40B4-BE49-F238E27FC236}">
                  <a16:creationId xmlns:a16="http://schemas.microsoft.com/office/drawing/2014/main" xmlns="" id="{888C38CA-55B4-441D-92D8-0CB7CAAFD746}"/>
                </a:ext>
              </a:extLst>
            </p:cNvPr>
            <p:cNvSpPr txBox="1"/>
            <p:nvPr/>
          </p:nvSpPr>
          <p:spPr>
            <a:xfrm>
              <a:off x="8154954" y="5752107"/>
              <a:ext cx="3181353" cy="861774"/>
            </a:xfrm>
            <a:prstGeom prst="rect">
              <a:avLst/>
            </a:prstGeom>
            <a:noFill/>
          </p:spPr>
          <p:txBody>
            <a:bodyPr wrap="square" rtlCol="0">
              <a:spAutoFit/>
            </a:bodyPr>
            <a:lstStyle/>
            <a:p>
              <a:r>
                <a:rPr lang="en-US" sz="1600" dirty="0"/>
                <a:t>Item: Strawberry + Rose</a:t>
              </a:r>
            </a:p>
            <a:p>
              <a:r>
                <a:rPr lang="en-US" sz="1600" dirty="0"/>
                <a:t>          500ml Single Serve</a:t>
              </a:r>
            </a:p>
            <a:p>
              <a:r>
                <a:rPr lang="en-US" sz="1600" dirty="0"/>
                <a:t>Total Cases:  14,254 (12pk/case)</a:t>
              </a:r>
            </a:p>
          </p:txBody>
        </p:sp>
      </p:grpSp>
      <p:grpSp>
        <p:nvGrpSpPr>
          <p:cNvPr id="5" name="Group 4">
            <a:extLst>
              <a:ext uri="{FF2B5EF4-FFF2-40B4-BE49-F238E27FC236}">
                <a16:creationId xmlns:a16="http://schemas.microsoft.com/office/drawing/2014/main" xmlns="" id="{A7E3344F-5085-45AF-814E-283017CE81BF}"/>
              </a:ext>
            </a:extLst>
          </p:cNvPr>
          <p:cNvGrpSpPr/>
          <p:nvPr/>
        </p:nvGrpSpPr>
        <p:grpSpPr>
          <a:xfrm>
            <a:off x="600891" y="1209488"/>
            <a:ext cx="3121228" cy="2524807"/>
            <a:chOff x="600891" y="1384852"/>
            <a:chExt cx="3121228" cy="2524807"/>
          </a:xfrm>
        </p:grpSpPr>
        <p:pic>
          <p:nvPicPr>
            <p:cNvPr id="4" name="Picture 3" descr="A picture containing sitting, food&#10;&#10;Description automatically generated">
              <a:extLst>
                <a:ext uri="{FF2B5EF4-FFF2-40B4-BE49-F238E27FC236}">
                  <a16:creationId xmlns:a16="http://schemas.microsoft.com/office/drawing/2014/main" xmlns="" id="{C20BFCF6-044A-4D0C-9C59-08BC7F5E8A1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234" t="28583" r="9754" b="33582"/>
            <a:stretch/>
          </p:blipFill>
          <p:spPr>
            <a:xfrm>
              <a:off x="696957" y="1384852"/>
              <a:ext cx="2847650" cy="1663033"/>
            </a:xfrm>
            <a:prstGeom prst="rect">
              <a:avLst/>
            </a:prstGeom>
          </p:spPr>
        </p:pic>
        <p:sp>
          <p:nvSpPr>
            <p:cNvPr id="25" name="TextBox 24">
              <a:extLst>
                <a:ext uri="{FF2B5EF4-FFF2-40B4-BE49-F238E27FC236}">
                  <a16:creationId xmlns:a16="http://schemas.microsoft.com/office/drawing/2014/main" xmlns="" id="{4B0A6947-2EAC-45D6-A003-B9F9AA0FC907}"/>
                </a:ext>
              </a:extLst>
            </p:cNvPr>
            <p:cNvSpPr txBox="1"/>
            <p:nvPr/>
          </p:nvSpPr>
          <p:spPr>
            <a:xfrm>
              <a:off x="600891" y="3047885"/>
              <a:ext cx="3121228" cy="861774"/>
            </a:xfrm>
            <a:prstGeom prst="rect">
              <a:avLst/>
            </a:prstGeom>
            <a:noFill/>
          </p:spPr>
          <p:txBody>
            <a:bodyPr wrap="square" rtlCol="0">
              <a:spAutoFit/>
            </a:bodyPr>
            <a:lstStyle/>
            <a:p>
              <a:r>
                <a:rPr lang="en-US" sz="1600" dirty="0"/>
                <a:t>Item: Original Alkaline Springwater</a:t>
              </a:r>
            </a:p>
            <a:p>
              <a:r>
                <a:rPr lang="en-US" sz="1600" dirty="0"/>
                <a:t>           500ml Single Serve</a:t>
              </a:r>
            </a:p>
            <a:p>
              <a:r>
                <a:rPr lang="en-US" sz="1600" dirty="0"/>
                <a:t>Total Cases:  21,419 (12pk/case)</a:t>
              </a:r>
            </a:p>
          </p:txBody>
        </p:sp>
      </p:grpSp>
    </p:spTree>
    <p:extLst>
      <p:ext uri="{BB962C8B-B14F-4D97-AF65-F5344CB8AC3E}">
        <p14:creationId xmlns:p14="http://schemas.microsoft.com/office/powerpoint/2010/main" val="3770511372"/>
      </p:ext>
    </p:extLst>
  </p:cSld>
  <p:clrMapOvr>
    <a:masterClrMapping/>
  </p:clrMapOvr>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4A5598AE060348BBD85E5C636000C2" ma:contentTypeVersion="10" ma:contentTypeDescription="Create a new document." ma:contentTypeScope="" ma:versionID="9345aabf506a98518fecd64e532592e5">
  <xsd:schema xmlns:xsd="http://www.w3.org/2001/XMLSchema" xmlns:xs="http://www.w3.org/2001/XMLSchema" xmlns:p="http://schemas.microsoft.com/office/2006/metadata/properties" xmlns:ns2="e5000752-2309-49c9-817f-1dbf88754583" targetNamespace="http://schemas.microsoft.com/office/2006/metadata/properties" ma:root="true" ma:fieldsID="840d3fbe49411bca8932ec6dba063cb6" ns2:_="">
    <xsd:import namespace="e5000752-2309-49c9-817f-1dbf8875458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000752-2309-49c9-817f-1dbf887545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3BDA04-985F-4BF3-90E6-23254F796F9B}">
  <ds:schemaRefs>
    <ds:schemaRef ds:uri="http://schemas.microsoft.com/office/2006/documentManagement/types"/>
    <ds:schemaRef ds:uri="http://schemas.microsoft.com/office/infopath/2007/PartnerControls"/>
    <ds:schemaRef ds:uri="e5000752-2309-49c9-817f-1dbf88754583"/>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5DFB72D-5EB8-44B1-8697-2B222CC53784}">
  <ds:schemaRefs>
    <ds:schemaRef ds:uri="http://schemas.microsoft.com/sharepoint/v3/contenttype/forms"/>
  </ds:schemaRefs>
</ds:datastoreItem>
</file>

<file path=customXml/itemProps3.xml><?xml version="1.0" encoding="utf-8"?>
<ds:datastoreItem xmlns:ds="http://schemas.openxmlformats.org/officeDocument/2006/customXml" ds:itemID="{DFEBACD5-CBDC-4FCF-BDDB-20CECAC112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000752-2309-49c9-817f-1dbf887545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742</TotalTime>
  <Words>196</Words>
  <Application>Microsoft Office PowerPoint</Application>
  <PresentationFormat>Custom</PresentationFormat>
  <Paragraphs>50</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Viktor</dc:creator>
  <cp:lastModifiedBy>office</cp:lastModifiedBy>
  <cp:revision>104</cp:revision>
  <cp:lastPrinted>2020-02-06T14:15:44Z</cp:lastPrinted>
  <dcterms:created xsi:type="dcterms:W3CDTF">2019-11-15T21:25:41Z</dcterms:created>
  <dcterms:modified xsi:type="dcterms:W3CDTF">2020-07-07T10:22:47Z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0x010100AA4A5598AE060348BBD85E5C636000C2</vt:lpwstr>
  </property>
</Properties>
</file>